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F2F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bevel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solidFill>
                <a:schemeClr val="accent1"/>
              </a:solidFill>
              <a:prstDash val="solid"/>
              <a:bevel/>
            </a:ln>
          </a:insideV>
        </a:tcBdr>
        <a:fill>
          <a:solidFill>
            <a:srgbClr val="EEF2F7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5EE"/>
          </a:solidFill>
        </a:fill>
      </a:tcStyle>
    </a:wholeTbl>
    <a:band2H>
      <a:tcTxStyle b="def" i="def"/>
      <a:tcStyle>
        <a:tcBdr/>
        <a:fill>
          <a:solidFill>
            <a:srgbClr val="EEF2F7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2D7"/>
          </a:solidFill>
        </a:fill>
      </a:tcStyle>
    </a:wholeTbl>
    <a:band2H>
      <a:tcTxStyle b="def" i="def"/>
      <a:tcStyle>
        <a:tcBdr/>
        <a:fill>
          <a:solidFill>
            <a:srgbClr val="F0F1EC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DADA"/>
          </a:solidFill>
        </a:fill>
      </a:tcStyle>
    </a:wholeTbl>
    <a:band2H>
      <a:tcTxStyle b="def" i="def"/>
      <a:tcStyle>
        <a:tcBdr/>
        <a:fill>
          <a:solidFill>
            <a:srgbClr val="EEEDED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/>
          <p:cNvSpPr/>
          <p:nvPr/>
        </p:nvSpPr>
        <p:spPr>
          <a:xfrm>
            <a:off x="0" y="5970587"/>
            <a:ext cx="9144000" cy="887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"/>
          <p:cNvSpPr/>
          <p:nvPr/>
        </p:nvSpPr>
        <p:spPr>
          <a:xfrm>
            <a:off x="-9526" y="6053137"/>
            <a:ext cx="2249490" cy="7127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ctangle"/>
          <p:cNvSpPr/>
          <p:nvPr/>
        </p:nvSpPr>
        <p:spPr>
          <a:xfrm>
            <a:off x="2359025" y="6043612"/>
            <a:ext cx="6784975" cy="71437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2362200" y="2324100"/>
            <a:ext cx="6477000" cy="35433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2362200" y="5927873"/>
            <a:ext cx="6515100" cy="930127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8001000" y="87629"/>
            <a:ext cx="8382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Off val="10686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b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/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b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0" y="6107429"/>
            <a:ext cx="5334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5F5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 em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Rectangle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260" y="1253489"/>
            <a:ext cx="292880" cy="281941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xfrm>
            <a:off x="612648" y="1600200"/>
            <a:ext cx="8153401" cy="4495800"/>
          </a:xfrm>
          <a:prstGeom prst="rect">
            <a:avLst/>
          </a:prstGeom>
        </p:spPr>
        <p:txBody>
          <a:bodyPr/>
          <a:lstStyle>
            <a:lvl1pPr marL="320040" indent="-320040"/>
            <a:lvl2pPr marL="671732" indent="-305972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0"/>
            <a:ext cx="81534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12775" y="1600200"/>
            <a:ext cx="8153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0" y="1130617"/>
            <a:ext cx="533400" cy="2819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19088" marR="0" indent="-319088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268" marR="0" indent="-3045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rafaelmantovani@utfpr.edu.br" TargetMode="External"/><Relationship Id="rId3" Type="http://schemas.openxmlformats.org/officeDocument/2006/relationships/hyperlink" Target="mailto:adalbertoz@utfpr.edu.br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T62A…"/>
          <p:cNvSpPr txBox="1"/>
          <p:nvPr>
            <p:ph type="ctrTitle"/>
          </p:nvPr>
        </p:nvSpPr>
        <p:spPr>
          <a:xfrm>
            <a:off x="266700" y="244091"/>
            <a:ext cx="8610600" cy="2158668"/>
          </a:xfrm>
          <a:prstGeom prst="rect">
            <a:avLst/>
          </a:prstGeom>
        </p:spPr>
        <p:txBody>
          <a:bodyPr/>
          <a:lstStyle/>
          <a:p>
            <a:pPr algn="ctr">
              <a:defRPr sz="4300"/>
            </a:pPr>
            <a:r>
              <a:t>CT62A</a:t>
            </a:r>
          </a:p>
          <a:p>
            <a:pPr algn="ctr">
              <a:defRPr sz="4300"/>
            </a:pPr>
            <a:r>
              <a:t>Computação 1</a:t>
            </a:r>
          </a:p>
        </p:txBody>
      </p:sp>
      <p:sp>
        <p:nvSpPr>
          <p:cNvPr id="132" name="Aula 04 - Introdução à Linguagem C…"/>
          <p:cNvSpPr txBox="1"/>
          <p:nvPr>
            <p:ph type="subTitle" sz="half" idx="1"/>
          </p:nvPr>
        </p:nvSpPr>
        <p:spPr>
          <a:xfrm>
            <a:off x="914400" y="2951602"/>
            <a:ext cx="7315200" cy="1750069"/>
          </a:xfrm>
          <a:prstGeom prst="rect">
            <a:avLst/>
          </a:prstGeom>
        </p:spPr>
        <p:txBody>
          <a:bodyPr/>
          <a:lstStyle/>
          <a:p>
            <a:pPr algn="ctr">
              <a:defRPr b="1" sz="2700">
                <a:solidFill>
                  <a:srgbClr val="000000"/>
                </a:solidFill>
              </a:defRPr>
            </a:pPr>
            <a:r>
              <a:t>Aula 04 - Introdução à Linguagem C</a:t>
            </a:r>
          </a:p>
          <a:p>
            <a:pPr algn="ctr">
              <a:defRPr b="1" sz="2700">
                <a:solidFill>
                  <a:srgbClr val="000000"/>
                </a:solidFill>
              </a:defRPr>
            </a:pPr>
          </a:p>
          <a:p>
            <a:pPr algn="ctr">
              <a:defRPr sz="2500">
                <a:solidFill>
                  <a:srgbClr val="000000"/>
                </a:solidFill>
              </a:defRPr>
            </a:pPr>
            <a:r>
              <a:t>Profs. </a:t>
            </a:r>
            <a:r>
              <a:t>Rafael </a:t>
            </a:r>
            <a:r>
              <a:rPr b="1"/>
              <a:t>Mantovani</a:t>
            </a:r>
            <a:r>
              <a:t> e </a:t>
            </a:r>
            <a:r>
              <a:rPr b="1"/>
              <a:t>Adalberto</a:t>
            </a:r>
            <a:r>
              <a:t> Lazarini</a:t>
            </a:r>
          </a:p>
        </p:txBody>
      </p:sp>
      <p:sp>
        <p:nvSpPr>
          <p:cNvPr id="133" name="Apucarana - PR, Brasil"/>
          <p:cNvSpPr txBox="1"/>
          <p:nvPr/>
        </p:nvSpPr>
        <p:spPr>
          <a:xfrm>
            <a:off x="96838" y="6210300"/>
            <a:ext cx="2036762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latin typeface="Tw Cen MT"/>
                <a:ea typeface="Tw Cen MT"/>
                <a:cs typeface="Tw Cen MT"/>
                <a:sym typeface="Tw Cen MT"/>
              </a:rPr>
              <a:t>Apucarana - PR, Brasil</a:t>
            </a:r>
          </a:p>
        </p:txBody>
      </p:sp>
      <p:sp>
        <p:nvSpPr>
          <p:cNvPr id="134" name="Universidade Tecnológica Federal do Paraná (UTFPR)"/>
          <p:cNvSpPr txBox="1"/>
          <p:nvPr/>
        </p:nvSpPr>
        <p:spPr>
          <a:xfrm>
            <a:off x="2362200" y="6248400"/>
            <a:ext cx="4418172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rPr>
              <a:t>Universidade Tecnológica Federal do Paraná (UTFPR)</a:t>
            </a:r>
          </a:p>
        </p:txBody>
      </p:sp>
      <p:pic>
        <p:nvPicPr>
          <p:cNvPr id="135" name="utfpr.jpeg" descr="utfpr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169" y="5250514"/>
            <a:ext cx="1706100" cy="62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Estrutura básica em C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básica em C</a:t>
            </a:r>
          </a:p>
        </p:txBody>
      </p:sp>
      <p:sp>
        <p:nvSpPr>
          <p:cNvPr id="235" name="1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6" name="Bibliotecas contém conjunto de funções e instruções previamente estabelecidas e que podem ser usadas pelo programa…"/>
          <p:cNvSpPr txBox="1"/>
          <p:nvPr>
            <p:ph type="body" sz="quarter" idx="1"/>
          </p:nvPr>
        </p:nvSpPr>
        <p:spPr>
          <a:xfrm>
            <a:off x="457200" y="4778774"/>
            <a:ext cx="8229600" cy="1206525"/>
          </a:xfrm>
          <a:prstGeom prst="rect">
            <a:avLst/>
          </a:prstGeom>
        </p:spPr>
        <p:txBody>
          <a:bodyPr/>
          <a:lstStyle/>
          <a:p>
            <a:pPr algn="just">
              <a:defRPr sz="2200"/>
            </a:pPr>
            <a:r>
              <a:rPr b="1"/>
              <a:t>Bibliotecas</a:t>
            </a:r>
            <a:r>
              <a:t> contém conjunto de funções e instruções previamente estabelecidas e que podem ser usadas pelo programa</a:t>
            </a:r>
          </a:p>
          <a:p>
            <a:pPr algn="just">
              <a:defRPr sz="2200"/>
            </a:pPr>
            <a:r>
              <a:t>A execução do programa inicia-se pela função </a:t>
            </a:r>
            <a:r>
              <a:rPr b="1">
                <a:solidFill>
                  <a:srgbClr val="531B93"/>
                </a:solidFill>
              </a:rPr>
              <a:t>main</a:t>
            </a:r>
          </a:p>
        </p:txBody>
      </p:sp>
      <p:pic>
        <p:nvPicPr>
          <p:cNvPr id="237" name="Screen Shot 2022-09-14 at 12.24.34.png" descr="Screen Shot 2022-09-14 at 12.2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123" y="2038949"/>
            <a:ext cx="5466085" cy="255900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Indica o fim da execução…"/>
          <p:cNvSpPr txBox="1"/>
          <p:nvPr/>
        </p:nvSpPr>
        <p:spPr>
          <a:xfrm>
            <a:off x="6102982" y="3788273"/>
            <a:ext cx="2478719" cy="599441"/>
          </a:xfrm>
          <a:prstGeom prst="rect">
            <a:avLst/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Indica o fim da execução </a:t>
            </a:r>
          </a:p>
          <a:p>
            <a:pPr/>
            <a:r>
              <a:t>da função </a:t>
            </a:r>
            <a:r>
              <a:rPr i="1"/>
              <a:t>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Estrutura básica em C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básica em C</a:t>
            </a:r>
          </a:p>
        </p:txBody>
      </p:sp>
      <p:sp>
        <p:nvSpPr>
          <p:cNvPr id="241" name="1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2" name="Screen Shot 2023-03-21 at 15.14.10.png" descr="Screen Shot 2023-03-21 at 15.14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286" y="2256077"/>
            <a:ext cx="4490131" cy="2551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Estrutura básica em C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básica em C</a:t>
            </a:r>
          </a:p>
        </p:txBody>
      </p:sp>
      <p:sp>
        <p:nvSpPr>
          <p:cNvPr id="245" name="1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6" name="Screen Shot 2023-03-21 at 15.14.10.png" descr="Screen Shot 2023-03-21 at 15.14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286" y="2256077"/>
            <a:ext cx="4490131" cy="255121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Line"/>
          <p:cNvSpPr/>
          <p:nvPr/>
        </p:nvSpPr>
        <p:spPr>
          <a:xfrm>
            <a:off x="4899489" y="4112753"/>
            <a:ext cx="587048" cy="1"/>
          </a:xfrm>
          <a:prstGeom prst="line">
            <a:avLst/>
          </a:prstGeom>
          <a:ln w="1905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8" name="&gt;&gt; Olá, seus malucos!…"/>
          <p:cNvSpPr/>
          <p:nvPr/>
        </p:nvSpPr>
        <p:spPr>
          <a:xfrm>
            <a:off x="5514134" y="3729849"/>
            <a:ext cx="2731955" cy="971551"/>
          </a:xfrm>
          <a:prstGeom prst="rect">
            <a:avLst/>
          </a:prstGeom>
          <a:solidFill>
            <a:srgbClr val="000000"/>
          </a:solidFill>
          <a:ln w="19050">
            <a:solidFill>
              <a:srgbClr val="73FA79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>
                <a:solidFill>
                  <a:srgbClr val="00F900"/>
                </a:solidFill>
              </a:defRPr>
            </a:pPr>
            <a:r>
              <a:t>&gt;&gt; Olá, seus malucos!</a:t>
            </a:r>
          </a:p>
          <a:p>
            <a:pPr>
              <a:defRPr>
                <a:solidFill>
                  <a:srgbClr val="00F900"/>
                </a:solidFill>
              </a:defRPr>
            </a:pPr>
            <a:r>
              <a:t>&gt;&gt;</a:t>
            </a:r>
          </a:p>
        </p:txBody>
      </p:sp>
      <p:sp>
        <p:nvSpPr>
          <p:cNvPr id="249" name="Saída para o usuário"/>
          <p:cNvSpPr txBox="1"/>
          <p:nvPr/>
        </p:nvSpPr>
        <p:spPr>
          <a:xfrm>
            <a:off x="5844517" y="3138225"/>
            <a:ext cx="2071190" cy="358141"/>
          </a:xfrm>
          <a:prstGeom prst="rect">
            <a:avLst/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Saída para o usuário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ID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IDE</a:t>
            </a:r>
          </a:p>
        </p:txBody>
      </p:sp>
      <p:sp>
        <p:nvSpPr>
          <p:cNvPr id="252" name="1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3" name="Integrated Development Environment (IDE)…"/>
          <p:cNvSpPr txBox="1"/>
          <p:nvPr>
            <p:ph type="body" sz="half" idx="1"/>
          </p:nvPr>
        </p:nvSpPr>
        <p:spPr>
          <a:xfrm>
            <a:off x="457200" y="1707047"/>
            <a:ext cx="8229600" cy="2593408"/>
          </a:xfrm>
          <a:prstGeom prst="rect">
            <a:avLst/>
          </a:prstGeom>
        </p:spPr>
        <p:txBody>
          <a:bodyPr/>
          <a:lstStyle/>
          <a:p>
            <a:pPr algn="just">
              <a:defRPr sz="2200"/>
            </a:pPr>
            <a:r>
              <a:rPr b="1" i="1"/>
              <a:t>Integrated Development Environment</a:t>
            </a:r>
            <a:r>
              <a:rPr b="1"/>
              <a:t> (IDE)</a:t>
            </a:r>
            <a:endParaRPr b="1"/>
          </a:p>
          <a:p>
            <a:pPr lvl="2" marL="1004887" indent="-319087" algn="just">
              <a:buSzPct val="60000"/>
              <a:buChar char="◻"/>
              <a:defRPr sz="2200"/>
            </a:pPr>
            <a:r>
              <a:t>Interface gráfica</a:t>
            </a:r>
          </a:p>
          <a:p>
            <a:pPr lvl="2" marL="1004887" indent="-319087" algn="just">
              <a:buSzPct val="60000"/>
              <a:buChar char="◻"/>
              <a:defRPr sz="2200"/>
            </a:pPr>
            <a:r>
              <a:t>Facilita a edição do código-fonte</a:t>
            </a:r>
          </a:p>
          <a:p>
            <a:pPr lvl="2" marL="1004887" indent="-319087" algn="just">
              <a:buSzPct val="60000"/>
              <a:buChar char="◻"/>
              <a:defRPr sz="2200"/>
            </a:pPr>
            <a:r>
              <a:t>Facilita a compilação e análise de código</a:t>
            </a:r>
          </a:p>
          <a:p>
            <a:pPr lvl="2" marL="1004887" indent="-319087" algn="just">
              <a:buSzPct val="60000"/>
              <a:buChar char="◻"/>
              <a:defRPr sz="2200"/>
            </a:pPr>
            <a:r>
              <a:t>Facilita a depuração do código</a:t>
            </a:r>
          </a:p>
          <a:p>
            <a:pPr lvl="2" marL="1004887" indent="-319087" algn="just">
              <a:buSzPct val="60000"/>
              <a:buChar char="◻"/>
              <a:defRPr sz="2200"/>
            </a:pPr>
            <a:r>
              <a:t>Possibilita o desenvolvimento de projeto de software maiores</a:t>
            </a:r>
          </a:p>
        </p:txBody>
      </p:sp>
      <p:pic>
        <p:nvPicPr>
          <p:cNvPr id="254" name="Screen Shot 2022-09-14 at 12.31.58.png" descr="Screen Shot 2022-09-14 at 12.3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245" y="4453338"/>
            <a:ext cx="8324206" cy="1192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Informações Ger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Informações Gerais</a:t>
            </a:r>
          </a:p>
        </p:txBody>
      </p:sp>
      <p:sp>
        <p:nvSpPr>
          <p:cNvPr id="257" name="1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8" name="Uma variável sempre deve ser declarada antes de ser usada…"/>
          <p:cNvSpPr txBox="1"/>
          <p:nvPr>
            <p:ph type="body" sz="half" idx="1"/>
          </p:nvPr>
        </p:nvSpPr>
        <p:spPr>
          <a:xfrm>
            <a:off x="457200" y="1707047"/>
            <a:ext cx="8229600" cy="2593408"/>
          </a:xfrm>
          <a:prstGeom prst="rect">
            <a:avLst/>
          </a:prstGeom>
        </p:spPr>
        <p:txBody>
          <a:bodyPr/>
          <a:lstStyle/>
          <a:p>
            <a:pPr algn="just">
              <a:defRPr sz="2200"/>
            </a:pPr>
            <a:r>
              <a:t>Uma variável sempre deve ser declarada antes de ser usada</a:t>
            </a:r>
          </a:p>
          <a:p>
            <a:pPr lvl="3" marL="1462087" indent="-319087" algn="just">
              <a:defRPr sz="2000"/>
            </a:pPr>
            <a:r>
              <a:t>Declarar indica ao compilador para reservar um espaço na memória para guardar o valor dessa variável</a:t>
            </a:r>
          </a:p>
        </p:txBody>
      </p:sp>
      <p:pic>
        <p:nvPicPr>
          <p:cNvPr id="259" name="Screen Shot 2022-09-14 at 12.38.59.png" descr="Screen Shot 2022-09-14 at 12.38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050" y="3207309"/>
            <a:ext cx="7970596" cy="2704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262" name="1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3" name="Rounded Rectangle"/>
          <p:cNvSpPr/>
          <p:nvPr/>
        </p:nvSpPr>
        <p:spPr>
          <a:xfrm>
            <a:off x="685800" y="3719813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4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267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26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6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26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9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71" name="Estrutura Básica em C"/>
          <p:cNvSpPr txBox="1"/>
          <p:nvPr/>
        </p:nvSpPr>
        <p:spPr>
          <a:xfrm>
            <a:off x="1255712" y="3240607"/>
            <a:ext cx="2813109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Estrutura Básica em C</a:t>
            </a:r>
          </a:p>
        </p:txBody>
      </p:sp>
      <p:grpSp>
        <p:nvGrpSpPr>
          <p:cNvPr id="274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27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3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275" name="Entrada e Saída"/>
          <p:cNvSpPr txBox="1"/>
          <p:nvPr/>
        </p:nvSpPr>
        <p:spPr>
          <a:xfrm>
            <a:off x="1255464" y="3807555"/>
            <a:ext cx="200844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Entrada e Saída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27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7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279" name="Exercícios"/>
          <p:cNvSpPr txBox="1"/>
          <p:nvPr/>
        </p:nvSpPr>
        <p:spPr>
          <a:xfrm>
            <a:off x="1267845" y="4374202"/>
            <a:ext cx="137357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282" name="Group"/>
          <p:cNvGrpSpPr/>
          <p:nvPr/>
        </p:nvGrpSpPr>
        <p:grpSpPr>
          <a:xfrm>
            <a:off x="801162" y="4941150"/>
            <a:ext cx="366713" cy="373792"/>
            <a:chOff x="0" y="0"/>
            <a:chExt cx="366712" cy="373790"/>
          </a:xfrm>
        </p:grpSpPr>
        <p:sp>
          <p:nvSpPr>
            <p:cNvPr id="28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1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283" name="Referências"/>
          <p:cNvSpPr txBox="1"/>
          <p:nvPr/>
        </p:nvSpPr>
        <p:spPr>
          <a:xfrm>
            <a:off x="1275576" y="494115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Entrada e saíd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Entrada e saída de dados</a:t>
            </a:r>
          </a:p>
        </p:txBody>
      </p:sp>
      <p:pic>
        <p:nvPicPr>
          <p:cNvPr id="286" name="Screen Shot 2022-09-14 at 12.42.14.png" descr="Screen Shot 2022-09-14 at 12.42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276" y="1570037"/>
            <a:ext cx="7561448" cy="4782456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1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aíd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Saída de dados</a:t>
            </a:r>
          </a:p>
        </p:txBody>
      </p:sp>
      <p:pic>
        <p:nvPicPr>
          <p:cNvPr id="290" name="Screen Shot 2022-09-14 at 12.43.18.png" descr="Screen Shot 2022-09-14 at 12.43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198" y="1570037"/>
            <a:ext cx="7511604" cy="5195998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1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aíd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Saída de dados</a:t>
            </a:r>
          </a:p>
        </p:txBody>
      </p:sp>
      <p:sp>
        <p:nvSpPr>
          <p:cNvPr id="294" name="1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95" name="Screen Shot 2022-09-14 at 12.44.03.png" descr="Screen Shot 2022-09-14 at 12.4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299" y="1767092"/>
            <a:ext cx="7752098" cy="4286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aíd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Saída de dados</a:t>
            </a:r>
          </a:p>
        </p:txBody>
      </p:sp>
      <p:sp>
        <p:nvSpPr>
          <p:cNvPr id="298" name="1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99" name="Screen Shot 2022-09-14 at 12.45.23.png" descr="Screen Shot 2022-09-14 at 12.45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7407" y="1967558"/>
            <a:ext cx="6383882" cy="4016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40" name="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43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14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44" name="Entrada e Saída"/>
          <p:cNvSpPr txBox="1"/>
          <p:nvPr/>
        </p:nvSpPr>
        <p:spPr>
          <a:xfrm>
            <a:off x="1255464" y="3807555"/>
            <a:ext cx="200844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Entrada e Saída</a:t>
            </a:r>
          </a:p>
        </p:txBody>
      </p:sp>
      <p:grpSp>
        <p:nvGrpSpPr>
          <p:cNvPr id="147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14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48" name="Estrutura Básica em C"/>
          <p:cNvSpPr txBox="1"/>
          <p:nvPr/>
        </p:nvSpPr>
        <p:spPr>
          <a:xfrm>
            <a:off x="1255712" y="3240607"/>
            <a:ext cx="2813109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Estrutura Básica em C</a:t>
            </a:r>
          </a:p>
        </p:txBody>
      </p:sp>
      <p:sp>
        <p:nvSpPr>
          <p:cNvPr id="149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52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15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1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55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15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4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56" name="Exercícios"/>
          <p:cNvSpPr txBox="1"/>
          <p:nvPr/>
        </p:nvSpPr>
        <p:spPr>
          <a:xfrm>
            <a:off x="1267845" y="4374202"/>
            <a:ext cx="137357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801162" y="4941150"/>
            <a:ext cx="366713" cy="373792"/>
            <a:chOff x="0" y="0"/>
            <a:chExt cx="366712" cy="373790"/>
          </a:xfrm>
        </p:grpSpPr>
        <p:sp>
          <p:nvSpPr>
            <p:cNvPr id="15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8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60" name="Referências"/>
          <p:cNvSpPr txBox="1"/>
          <p:nvPr/>
        </p:nvSpPr>
        <p:spPr>
          <a:xfrm>
            <a:off x="1275576" y="494115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aída de dados com acent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Saída de dados com acentos</a:t>
            </a:r>
          </a:p>
        </p:txBody>
      </p:sp>
      <p:sp>
        <p:nvSpPr>
          <p:cNvPr id="302" name="2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3" name="Screen Shot 2022-09-15 at 12.17.18.png" descr="Screen Shot 2022-09-15 at 12.17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700" y="1723119"/>
            <a:ext cx="7980600" cy="4228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ntrad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Entrada de dados</a:t>
            </a:r>
          </a:p>
        </p:txBody>
      </p:sp>
      <p:sp>
        <p:nvSpPr>
          <p:cNvPr id="306" name="2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7" name="Screen Shot 2022-09-15 at 12.18.39.png" descr="Screen Shot 2022-09-15 at 12.1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029" y="1820705"/>
            <a:ext cx="7138886" cy="4336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Entrad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Entrada de dados</a:t>
            </a:r>
          </a:p>
        </p:txBody>
      </p:sp>
      <p:sp>
        <p:nvSpPr>
          <p:cNvPr id="310" name="2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1" name="Screen Shot 2022-09-15 at 12.19.40.png" descr="Screen Shot 2022-09-15 at 12.19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262" y="1819472"/>
            <a:ext cx="7855159" cy="4358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Exemplo de saída e entrad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 de saída e entrada</a:t>
            </a:r>
          </a:p>
        </p:txBody>
      </p:sp>
      <p:sp>
        <p:nvSpPr>
          <p:cNvPr id="314" name="2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5" name="Screen Shot 2022-09-15 at 12.20.46.png" descr="Screen Shot 2022-09-15 at 12.20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489" y="2218750"/>
            <a:ext cx="7809022" cy="2931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omentár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Comentários</a:t>
            </a:r>
          </a:p>
        </p:txBody>
      </p:sp>
      <p:sp>
        <p:nvSpPr>
          <p:cNvPr id="318" name="2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9" name="Screen Shot 2022-09-15 at 12.21.30.png" descr="Screen Shot 2022-09-15 at 12.21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350" y="1785333"/>
            <a:ext cx="7233300" cy="4021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322" name="2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3" name="Rounded Rectangle"/>
          <p:cNvSpPr/>
          <p:nvPr/>
        </p:nvSpPr>
        <p:spPr>
          <a:xfrm>
            <a:off x="685800" y="4286460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326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32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27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330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32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31" name="Entrada e Saída"/>
          <p:cNvSpPr txBox="1"/>
          <p:nvPr/>
        </p:nvSpPr>
        <p:spPr>
          <a:xfrm>
            <a:off x="1255464" y="3807555"/>
            <a:ext cx="200844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Entrada e Saída</a:t>
            </a:r>
          </a:p>
        </p:txBody>
      </p:sp>
      <p:grpSp>
        <p:nvGrpSpPr>
          <p:cNvPr id="334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33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3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35" name="Estrutura Básica em C"/>
          <p:cNvSpPr txBox="1"/>
          <p:nvPr/>
        </p:nvSpPr>
        <p:spPr>
          <a:xfrm>
            <a:off x="1255712" y="3240607"/>
            <a:ext cx="2813109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Estrutura Básica em C</a:t>
            </a:r>
          </a:p>
        </p:txBody>
      </p:sp>
      <p:grpSp>
        <p:nvGrpSpPr>
          <p:cNvPr id="338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33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7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339" name="Exercícios"/>
          <p:cNvSpPr txBox="1"/>
          <p:nvPr/>
        </p:nvSpPr>
        <p:spPr>
          <a:xfrm>
            <a:off x="1267845" y="4374202"/>
            <a:ext cx="137357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342" name="Group"/>
          <p:cNvGrpSpPr/>
          <p:nvPr/>
        </p:nvGrpSpPr>
        <p:grpSpPr>
          <a:xfrm>
            <a:off x="801162" y="4941150"/>
            <a:ext cx="366713" cy="373792"/>
            <a:chOff x="0" y="0"/>
            <a:chExt cx="366712" cy="373790"/>
          </a:xfrm>
        </p:grpSpPr>
        <p:sp>
          <p:nvSpPr>
            <p:cNvPr id="34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1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343" name="Referências"/>
          <p:cNvSpPr txBox="1"/>
          <p:nvPr/>
        </p:nvSpPr>
        <p:spPr>
          <a:xfrm>
            <a:off x="1275576" y="494115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346" name="2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7" name="Peça a altura (em metros) e o peso (Kg) de uma pessoa. Calcule e mostre o IMC da pessoa:"/>
          <p:cNvSpPr txBox="1"/>
          <p:nvPr/>
        </p:nvSpPr>
        <p:spPr>
          <a:xfrm>
            <a:off x="995056" y="1876544"/>
            <a:ext cx="7388584" cy="66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Peça a altura (em metros) e o peso (Kg) de uma pessoa. Calcule e mostre o IMC da pessoa:</a:t>
            </a:r>
          </a:p>
        </p:txBody>
      </p:sp>
      <p:grpSp>
        <p:nvGrpSpPr>
          <p:cNvPr id="350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34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9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51" name="Equation"/>
          <p:cNvSpPr txBox="1"/>
          <p:nvPr/>
        </p:nvSpPr>
        <p:spPr>
          <a:xfrm>
            <a:off x="3662796" y="3128455"/>
            <a:ext cx="2053104" cy="6300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num>
                    <m:den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sSup>
                        <m:e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xmlns:a="http://schemas.openxmlformats.org/drawingml/2006/mai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 sz="2600"/>
          </a:p>
        </p:txBody>
      </p:sp>
      <p:sp>
        <p:nvSpPr>
          <p:cNvPr id="352" name="Dica: Caso queiram, pode-se usar a função pow para cálculo da potência. Nesse caso, deve-se inserir a biblioteca math.h no começo do arquivo."/>
          <p:cNvSpPr txBox="1"/>
          <p:nvPr/>
        </p:nvSpPr>
        <p:spPr>
          <a:xfrm>
            <a:off x="877708" y="4344496"/>
            <a:ext cx="7388584" cy="95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Dica</a:t>
            </a:r>
            <a:r>
              <a:t>: Caso queiram, pode-se usar a função </a:t>
            </a:r>
            <a:r>
              <a:rPr b="1"/>
              <a:t>pow</a:t>
            </a:r>
            <a:r>
              <a:t> para cálculo da potência. Nesse caso, deve-se inserir a biblioteca </a:t>
            </a:r>
            <a:r>
              <a:rPr b="1">
                <a:solidFill>
                  <a:srgbClr val="008F00"/>
                </a:solidFill>
              </a:rPr>
              <a:t>math.h</a:t>
            </a:r>
            <a:r>
              <a:t> no começo do arquivo.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355" name="2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58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35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7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59" name="Calcule a média aritmética de 4 números reais que o usuário digitar. Imprima a média na tela com apenas 2 casas decimais."/>
          <p:cNvSpPr txBox="1"/>
          <p:nvPr/>
        </p:nvSpPr>
        <p:spPr>
          <a:xfrm>
            <a:off x="995056" y="1876544"/>
            <a:ext cx="7388584" cy="66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Calcule a média aritmética de 4 números reais que o usuário digitar. Imprima a média na tela com apenas 2 casas decimais.</a:t>
            </a:r>
          </a:p>
        </p:txBody>
      </p:sp>
      <p:sp>
        <p:nvSpPr>
          <p:cNvPr id="360" name="Dica: para imprimir com um número desejado de casas decimais, altere o comando de printf quando for fazer a impressão final."/>
          <p:cNvSpPr txBox="1"/>
          <p:nvPr/>
        </p:nvSpPr>
        <p:spPr>
          <a:xfrm>
            <a:off x="995056" y="2950004"/>
            <a:ext cx="7388584" cy="95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Dica</a:t>
            </a:r>
            <a:r>
              <a:t>: para imprimir com um número desejado de casas decimais, altere o comando de printf quando for fazer a impressão final.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363" name="2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4" name="Elabore um programa que calcule a área de um triângulo pela fórmula de Hierão:"/>
          <p:cNvSpPr txBox="1"/>
          <p:nvPr/>
        </p:nvSpPr>
        <p:spPr>
          <a:xfrm>
            <a:off x="1070968" y="1931496"/>
            <a:ext cx="7002064" cy="66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Elabore um programa que calcule a área de um triângulo pela fórmula de Hierão:</a:t>
            </a:r>
          </a:p>
        </p:txBody>
      </p:sp>
      <p:grpSp>
        <p:nvGrpSpPr>
          <p:cNvPr id="367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36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6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68" name="Equation"/>
          <p:cNvSpPr txBox="1"/>
          <p:nvPr/>
        </p:nvSpPr>
        <p:spPr>
          <a:xfrm>
            <a:off x="2724797" y="3225596"/>
            <a:ext cx="3694406" cy="40680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K</m:t>
                  </m:r>
                  <m:r>
                    <a:rPr xmlns:a="http://schemas.openxmlformats.org/drawingml/2006/main" sz="2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xmlns:a="http://schemas.openxmlformats.org/drawingml/2006/main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rad>
                </m:oMath>
              </m:oMathPara>
            </a14:m>
            <a:endParaRPr sz="2600"/>
          </a:p>
        </p:txBody>
      </p:sp>
      <p:sp>
        <p:nvSpPr>
          <p:cNvPr id="369" name="Em que K é a área do triângulo, s o semiperímetro e a, b, e c são os lados do triângulo."/>
          <p:cNvSpPr txBox="1"/>
          <p:nvPr/>
        </p:nvSpPr>
        <p:spPr>
          <a:xfrm>
            <a:off x="1070968" y="4047756"/>
            <a:ext cx="7002064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 que K é a área do triângulo, s o semiperímetro e a, b, e c são os lados do triângulo.</a:t>
            </a:r>
          </a:p>
        </p:txBody>
      </p:sp>
      <p:sp>
        <p:nvSpPr>
          <p:cNvPr id="370" name="Dica: nas figuras geométricas, o semiperímetro é descoberto calculando-se a metade do perímetro."/>
          <p:cNvSpPr txBox="1"/>
          <p:nvPr/>
        </p:nvSpPr>
        <p:spPr>
          <a:xfrm>
            <a:off x="1070968" y="4856160"/>
            <a:ext cx="7002064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Dica</a:t>
            </a:r>
            <a:r>
              <a:t>: nas figuras geométricas, o semiperímetro é descoberto calculando-se a metade do perímetro.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373" name="2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76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37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5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377" name="Elabore um programa que transforme uma temperatura fornecida em oC na correspondente em oF. A fórmula de conversão de oF em oC é:"/>
          <p:cNvSpPr txBox="1"/>
          <p:nvPr/>
        </p:nvSpPr>
        <p:spPr>
          <a:xfrm>
            <a:off x="1070968" y="1931496"/>
            <a:ext cx="7002064" cy="95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Elabore um programa que transforme uma temperatura fornecida em </a:t>
            </a:r>
            <a:r>
              <a:rPr baseline="31999"/>
              <a:t>o</a:t>
            </a:r>
            <a:r>
              <a:t>C na correspondente em </a:t>
            </a:r>
            <a:r>
              <a:rPr baseline="31999"/>
              <a:t>o</a:t>
            </a:r>
            <a:r>
              <a:t>F. A fórmula de conversão de </a:t>
            </a:r>
            <a:r>
              <a:rPr baseline="31999"/>
              <a:t>o</a:t>
            </a:r>
            <a:r>
              <a:t>F em </a:t>
            </a:r>
            <a:r>
              <a:rPr baseline="31999"/>
              <a:t>o</a:t>
            </a:r>
            <a:r>
              <a:t>C é: </a:t>
            </a:r>
          </a:p>
        </p:txBody>
      </p:sp>
      <p:sp>
        <p:nvSpPr>
          <p:cNvPr id="378" name="Equation"/>
          <p:cNvSpPr txBox="1"/>
          <p:nvPr/>
        </p:nvSpPr>
        <p:spPr>
          <a:xfrm>
            <a:off x="3702963" y="3303334"/>
            <a:ext cx="1738073" cy="6323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num>
                    <m:den>
                      <m:r>
                        <a:rPr xmlns:a="http://schemas.openxmlformats.org/drawingml/2006/main" sz="2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den>
                  </m:f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32</m:t>
                  </m:r>
                  <m:r>
                    <a:rPr xmlns:a="http://schemas.openxmlformats.org/drawingml/2006/main" sz="2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2300"/>
          </a:p>
        </p:txBody>
      </p:sp>
      <p:sp>
        <p:nvSpPr>
          <p:cNvPr id="379" name="Dica: para testar se a sua resposta está correta saiba que…"/>
          <p:cNvSpPr txBox="1"/>
          <p:nvPr/>
        </p:nvSpPr>
        <p:spPr>
          <a:xfrm>
            <a:off x="973803" y="4499648"/>
            <a:ext cx="7002065" cy="66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Dica</a:t>
            </a:r>
            <a:r>
              <a:t>: para testar se a sua resposta está correta saiba que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 100 </a:t>
            </a:r>
            <a:r>
              <a:rPr baseline="31999"/>
              <a:t>o</a:t>
            </a:r>
            <a:r>
              <a:t>C = 212 </a:t>
            </a:r>
            <a:r>
              <a:rPr baseline="31999"/>
              <a:t>o</a:t>
            </a:r>
            <a:r>
              <a:t>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63" name="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4" name="Rounded Rectangle"/>
          <p:cNvSpPr/>
          <p:nvPr/>
        </p:nvSpPr>
        <p:spPr>
          <a:xfrm>
            <a:off x="685800" y="2565016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67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16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6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16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9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71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17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3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75" name="Entrada e Saída"/>
          <p:cNvSpPr txBox="1"/>
          <p:nvPr/>
        </p:nvSpPr>
        <p:spPr>
          <a:xfrm>
            <a:off x="1255464" y="3807555"/>
            <a:ext cx="200844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Entrada e Saída</a:t>
            </a:r>
          </a:p>
        </p:txBody>
      </p:sp>
      <p:sp>
        <p:nvSpPr>
          <p:cNvPr id="176" name="Estrutura Básica em C"/>
          <p:cNvSpPr txBox="1"/>
          <p:nvPr/>
        </p:nvSpPr>
        <p:spPr>
          <a:xfrm>
            <a:off x="1255712" y="3240607"/>
            <a:ext cx="2813109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Estrutura Básica em C</a:t>
            </a:r>
          </a:p>
        </p:txBody>
      </p:sp>
      <p:grpSp>
        <p:nvGrpSpPr>
          <p:cNvPr id="179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17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8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80" name="Exercícios"/>
          <p:cNvSpPr txBox="1"/>
          <p:nvPr/>
        </p:nvSpPr>
        <p:spPr>
          <a:xfrm>
            <a:off x="1267845" y="4374202"/>
            <a:ext cx="137357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183" name="Group"/>
          <p:cNvGrpSpPr/>
          <p:nvPr/>
        </p:nvGrpSpPr>
        <p:grpSpPr>
          <a:xfrm>
            <a:off x="801162" y="4941150"/>
            <a:ext cx="366713" cy="373792"/>
            <a:chOff x="0" y="0"/>
            <a:chExt cx="366712" cy="373790"/>
          </a:xfrm>
        </p:grpSpPr>
        <p:sp>
          <p:nvSpPr>
            <p:cNvPr id="18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2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84" name="Referências"/>
          <p:cNvSpPr txBox="1"/>
          <p:nvPr/>
        </p:nvSpPr>
        <p:spPr>
          <a:xfrm>
            <a:off x="1275576" y="494115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382" name="3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85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38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4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386" name="Elabore um programa que mostre a média harmônica de três números A, B e C, através da seguinte fórmula:"/>
          <p:cNvSpPr txBox="1"/>
          <p:nvPr/>
        </p:nvSpPr>
        <p:spPr>
          <a:xfrm>
            <a:off x="1070968" y="1931496"/>
            <a:ext cx="7002064" cy="66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Elabore um programa que mostre a média harmônica de três números A, B e C, através da seguinte fórmula:</a:t>
            </a:r>
          </a:p>
        </p:txBody>
      </p:sp>
      <p:sp>
        <p:nvSpPr>
          <p:cNvPr id="387" name="Equation"/>
          <p:cNvSpPr txBox="1"/>
          <p:nvPr/>
        </p:nvSpPr>
        <p:spPr>
          <a:xfrm>
            <a:off x="2930803" y="3309684"/>
            <a:ext cx="2748858" cy="103219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H</m:t>
                  </m:r>
                  <m:r>
                    <a:rPr xmlns:a="http://schemas.openxmlformats.org/drawingml/2006/main" sz="2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num>
                    <m:den>
                      <m:f>
                        <m:f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  <m:r>
                        <a:rPr xmlns:a="http://schemas.openxmlformats.org/drawingml/2006/main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den>
                  </m:f>
                </m:oMath>
              </m:oMathPara>
            </a14:m>
            <a:endParaRPr sz="29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390" name="3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93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39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2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394" name="Três amigos jogaram na loteria. Caso eles ganhem, o prêmio deve ser repartido proporcionalmente ao valor que cada um deu para a realização da prova. Faça um programa que leia quanto cada apostador investiu, o valor do prêmio, e imprima (mostre) quanto ca"/>
          <p:cNvSpPr txBox="1"/>
          <p:nvPr/>
        </p:nvSpPr>
        <p:spPr>
          <a:xfrm>
            <a:off x="1070968" y="1931496"/>
            <a:ext cx="7002064" cy="183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Três amigos jogaram na loteria. Caso eles ganhem, o prêmio deve ser repartido proporcionalmente ao valor que cada um deu para a realização da prova. Faça um programa que leia quanto cada apostador investiu, o valor do prêmio, e imprima (mostre) quanto cada um ganharia do prêmio com base no valor investido.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397" name="3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8" name="Rounded Rectangle"/>
          <p:cNvSpPr/>
          <p:nvPr/>
        </p:nvSpPr>
        <p:spPr>
          <a:xfrm>
            <a:off x="685800" y="4853408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401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39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0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402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405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40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4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06" name="Entrada e Saída"/>
          <p:cNvSpPr txBox="1"/>
          <p:nvPr/>
        </p:nvSpPr>
        <p:spPr>
          <a:xfrm>
            <a:off x="1255464" y="3807555"/>
            <a:ext cx="200844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Entrada e Saída</a:t>
            </a:r>
          </a:p>
        </p:txBody>
      </p:sp>
      <p:grpSp>
        <p:nvGrpSpPr>
          <p:cNvPr id="409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40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10" name="Estrutura Básica em C"/>
          <p:cNvSpPr txBox="1"/>
          <p:nvPr/>
        </p:nvSpPr>
        <p:spPr>
          <a:xfrm>
            <a:off x="1255712" y="3240607"/>
            <a:ext cx="2813109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Estrutura Básica em C</a:t>
            </a:r>
          </a:p>
        </p:txBody>
      </p:sp>
      <p:grpSp>
        <p:nvGrpSpPr>
          <p:cNvPr id="413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41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2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414" name="Exercícios"/>
          <p:cNvSpPr txBox="1"/>
          <p:nvPr/>
        </p:nvSpPr>
        <p:spPr>
          <a:xfrm>
            <a:off x="1267845" y="4374202"/>
            <a:ext cx="137357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417" name="Group"/>
          <p:cNvGrpSpPr/>
          <p:nvPr/>
        </p:nvGrpSpPr>
        <p:grpSpPr>
          <a:xfrm>
            <a:off x="801162" y="4941150"/>
            <a:ext cx="366713" cy="373792"/>
            <a:chOff x="0" y="0"/>
            <a:chExt cx="366712" cy="373790"/>
          </a:xfrm>
        </p:grpSpPr>
        <p:sp>
          <p:nvSpPr>
            <p:cNvPr id="41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6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418" name="Referências"/>
          <p:cNvSpPr txBox="1"/>
          <p:nvPr/>
        </p:nvSpPr>
        <p:spPr>
          <a:xfrm>
            <a:off x="1275576" y="494115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3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1" name="[Souza et al, 2019]"/>
          <p:cNvSpPr txBox="1"/>
          <p:nvPr/>
        </p:nvSpPr>
        <p:spPr>
          <a:xfrm>
            <a:off x="1667832" y="5714336"/>
            <a:ext cx="18793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[Souza et al, 2019]</a:t>
            </a:r>
          </a:p>
        </p:txBody>
      </p:sp>
      <p:sp>
        <p:nvSpPr>
          <p:cNvPr id="422" name="[Edelweiss &amp; Livi, 2014]"/>
          <p:cNvSpPr txBox="1"/>
          <p:nvPr/>
        </p:nvSpPr>
        <p:spPr>
          <a:xfrm>
            <a:off x="5149661" y="5714336"/>
            <a:ext cx="22679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[Edelweiss &amp; Livi, 2014]</a:t>
            </a:r>
          </a:p>
        </p:txBody>
      </p:sp>
      <p:sp>
        <p:nvSpPr>
          <p:cNvPr id="423" name="Referências sugerid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Referências sugeridas</a:t>
            </a:r>
          </a:p>
        </p:txBody>
      </p:sp>
      <p:sp>
        <p:nvSpPr>
          <p:cNvPr id="424" name="Rectangle"/>
          <p:cNvSpPr/>
          <p:nvPr/>
        </p:nvSpPr>
        <p:spPr>
          <a:xfrm>
            <a:off x="1373777" y="1901567"/>
            <a:ext cx="2708925" cy="3732685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25" name="Screen Shot 2022-08-11 at 21.58.07.png" descr="Screen Shot 2022-08-11 at 21.5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5919" y="1986661"/>
            <a:ext cx="2544641" cy="3562497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Rectangle"/>
          <p:cNvSpPr/>
          <p:nvPr/>
        </p:nvSpPr>
        <p:spPr>
          <a:xfrm>
            <a:off x="5098150" y="1901567"/>
            <a:ext cx="2708925" cy="3732685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27" name="Screen Shot 2023-03-21 at 15.46.08.png" descr="Screen Shot 2023-03-21 at 15.46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0293" y="1944388"/>
            <a:ext cx="2544640" cy="3647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erguntas?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/>
            </a:pPr>
            <a:r>
              <a:t>Perguntas?</a:t>
            </a: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  <a:r>
              <a:t>Prof. Rafael G. </a:t>
            </a:r>
            <a:r>
              <a:rPr b="1"/>
              <a:t>Mantovani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rPr u="sng"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rafaelmantovani@utfpr.edu.br</a:t>
            </a:r>
          </a:p>
          <a:p>
            <a:pPr marL="0" indent="0" algn="ctr">
              <a:buClrTx/>
              <a:buSzTx/>
              <a:buNone/>
            </a:pPr>
            <a:r>
              <a:t>Prof. </a:t>
            </a:r>
            <a:r>
              <a:rPr b="1"/>
              <a:t>Adalberto</a:t>
            </a:r>
            <a:r>
              <a:t> Lazarini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rPr u="sng"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adalbertoz@utfpr.edu.br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87" name="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8" name="Linguagem de programação é conjunto de ferramentas, regras de sintaxe e símbolos, ou códigos que nos permitem escrever programas de computador…"/>
          <p:cNvSpPr txBox="1"/>
          <p:nvPr>
            <p:ph type="body" idx="1"/>
          </p:nvPr>
        </p:nvSpPr>
        <p:spPr>
          <a:xfrm>
            <a:off x="457200" y="17399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b="1"/>
              <a:t>Linguagem de programação</a:t>
            </a:r>
            <a:r>
              <a:t> é conjunto de ferramentas, regras de sintaxe e símbolos, ou códigos que nos permitem escrever programas de computador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A primeira e mais primitiva linguagem de computador é a própria linguagem de máquina (0s e 1s)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Antigamente, um programa era difícil de ser criado, o processo era longo e caro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Essa complexidade levou à necessidade de desenvolver novas técnicas e ferramentas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91" name="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2" name="A linguagem C nasceu na década de 70 (Dennis Ritchie) sendo padronizada pela ANSI (1989)…"/>
          <p:cNvSpPr txBox="1"/>
          <p:nvPr>
            <p:ph type="body" idx="1"/>
          </p:nvPr>
        </p:nvSpPr>
        <p:spPr>
          <a:xfrm>
            <a:off x="457200" y="17399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A linguagem C nasceu na década de 70 (Dennis Ritchie) sendo padronizada pela ANSI (1989)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A linguagem C foi desenvolvida a partir das linguagem B (Ken Thompson) e BCPL (Martin Richards)</a:t>
            </a:r>
          </a:p>
          <a:p>
            <a:pPr lvl="3" marL="1462087" indent="-319087">
              <a:defRPr sz="2000"/>
            </a:pPr>
            <a:r>
              <a:t>Inseriu conceito de tipos de dados</a:t>
            </a:r>
          </a:p>
          <a:p>
            <a:pPr lvl="3" marL="1462087" indent="-319087">
              <a:defRPr sz="2000"/>
            </a:pPr>
            <a:r>
              <a:t>Independente de hardware</a:t>
            </a:r>
          </a:p>
          <a:p>
            <a:pPr lvl="3" marL="1462087" indent="-319087">
              <a:defRPr sz="2200"/>
            </a:pPr>
          </a:p>
          <a:p>
            <a:pPr>
              <a:defRPr sz="2200"/>
            </a:pPr>
            <a:r>
              <a:t>A linguagem C é genérica e utilizada para a criação de diversos tipos de programas:</a:t>
            </a:r>
          </a:p>
          <a:p>
            <a:pPr lvl="3" marL="1462087" indent="-319087">
              <a:defRPr sz="2000"/>
            </a:pPr>
            <a:r>
              <a:t>Planilhas e editores de texto, sistemas operacionais, programas de automação, banco de dados, automação industrial, etc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95" name="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6" name="Comumente chamada de linguagem de “nível médio”…"/>
          <p:cNvSpPr txBox="1"/>
          <p:nvPr>
            <p:ph type="body" idx="1"/>
          </p:nvPr>
        </p:nvSpPr>
        <p:spPr>
          <a:xfrm>
            <a:off x="457200" y="17399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Comumente chamada de linguagem de “nível médio”</a:t>
            </a:r>
          </a:p>
          <a:p>
            <a:pPr lvl="3" marL="1462087" indent="-319087">
              <a:defRPr sz="2000"/>
            </a:pPr>
            <a:r>
              <a:t>Combina elementos de alto nível com funcionalidade assembly (linguagem de baixo nível)</a:t>
            </a:r>
          </a:p>
          <a:p>
            <a:pPr lvl="3" marL="1462087" indent="-319087">
              <a:defRPr sz="2000"/>
            </a:pPr>
            <a:r>
              <a:t>Manipula bits, bytes e endereços</a:t>
            </a:r>
          </a:p>
          <a:p>
            <a:pPr lvl="3" marL="1462087" indent="-319087">
              <a:defRPr sz="2200"/>
            </a:pPr>
          </a:p>
          <a:p>
            <a:pPr>
              <a:defRPr sz="2200"/>
            </a:pPr>
            <a:r>
              <a:t>Linguagem portável</a:t>
            </a:r>
          </a:p>
          <a:p>
            <a:pPr lvl="3" marL="1462087" indent="-319087">
              <a:defRPr sz="2000"/>
            </a:pPr>
            <a:r>
              <a:t>Possível adaptar o mesmo software a diferentes tipos de computadores</a:t>
            </a:r>
          </a:p>
          <a:p>
            <a:pPr lvl="3" marL="1462087" indent="-319087">
              <a:defRPr sz="2000"/>
            </a:pPr>
            <a:r>
              <a:rPr b="1"/>
              <a:t>Obs</a:t>
            </a:r>
            <a:r>
              <a:t>: desde que siga os padrões (ANSI, etc)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99" name="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0" name="Rounded Rectangle"/>
          <p:cNvSpPr/>
          <p:nvPr/>
        </p:nvSpPr>
        <p:spPr>
          <a:xfrm>
            <a:off x="685800" y="3136516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203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20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204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207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20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6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08" name="Entrada e Saída"/>
          <p:cNvSpPr txBox="1"/>
          <p:nvPr/>
        </p:nvSpPr>
        <p:spPr>
          <a:xfrm>
            <a:off x="1255464" y="3807555"/>
            <a:ext cx="200844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Entrada e Saída</a:t>
            </a:r>
          </a:p>
        </p:txBody>
      </p:sp>
      <p:grpSp>
        <p:nvGrpSpPr>
          <p:cNvPr id="211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20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12" name="Estrutura Básica em C"/>
          <p:cNvSpPr txBox="1"/>
          <p:nvPr/>
        </p:nvSpPr>
        <p:spPr>
          <a:xfrm>
            <a:off x="1255712" y="3240607"/>
            <a:ext cx="2813109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Estrutura Básica em C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21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4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216" name="Exercícios"/>
          <p:cNvSpPr txBox="1"/>
          <p:nvPr/>
        </p:nvSpPr>
        <p:spPr>
          <a:xfrm>
            <a:off x="1267845" y="4374202"/>
            <a:ext cx="137357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Exercícios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801162" y="4941150"/>
            <a:ext cx="366713" cy="373792"/>
            <a:chOff x="0" y="0"/>
            <a:chExt cx="366712" cy="373790"/>
          </a:xfrm>
        </p:grpSpPr>
        <p:sp>
          <p:nvSpPr>
            <p:cNvPr id="21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8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220" name="Referências"/>
          <p:cNvSpPr txBox="1"/>
          <p:nvPr/>
        </p:nvSpPr>
        <p:spPr>
          <a:xfrm>
            <a:off x="1275576" y="494115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Estrutura básica em C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básica em C</a:t>
            </a:r>
          </a:p>
        </p:txBody>
      </p:sp>
      <p:sp>
        <p:nvSpPr>
          <p:cNvPr id="223" name="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4" name="Screen Shot 2022-09-14 at 12.24.34.png" descr="Screen Shot 2022-09-14 at 12.2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123" y="2038949"/>
            <a:ext cx="5466085" cy="2559006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ctangle"/>
          <p:cNvSpPr/>
          <p:nvPr/>
        </p:nvSpPr>
        <p:spPr>
          <a:xfrm>
            <a:off x="3286952" y="2412097"/>
            <a:ext cx="2218212" cy="18127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6" name="Rectangle"/>
          <p:cNvSpPr/>
          <p:nvPr/>
        </p:nvSpPr>
        <p:spPr>
          <a:xfrm>
            <a:off x="2562976" y="2755308"/>
            <a:ext cx="1529778" cy="2476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27" name="Rectangle"/>
          <p:cNvSpPr/>
          <p:nvPr/>
        </p:nvSpPr>
        <p:spPr>
          <a:xfrm>
            <a:off x="3006874" y="3898007"/>
            <a:ext cx="1529778" cy="3708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Estrutura básica em C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básica em C</a:t>
            </a:r>
          </a:p>
        </p:txBody>
      </p:sp>
      <p:sp>
        <p:nvSpPr>
          <p:cNvPr id="230" name="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1" name="Screen Shot 2022-09-14 at 12.24.34.png" descr="Screen Shot 2022-09-14 at 12.24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123" y="2038949"/>
            <a:ext cx="5466085" cy="255900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Indica o fim da execução…"/>
          <p:cNvSpPr txBox="1"/>
          <p:nvPr/>
        </p:nvSpPr>
        <p:spPr>
          <a:xfrm>
            <a:off x="6102982" y="3788273"/>
            <a:ext cx="2478719" cy="599441"/>
          </a:xfrm>
          <a:prstGeom prst="rect">
            <a:avLst/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Indica o fim da execução </a:t>
            </a:r>
          </a:p>
          <a:p>
            <a:pPr/>
            <a:r>
              <a:t>da função </a:t>
            </a:r>
            <a:r>
              <a:rPr i="1"/>
              <a:t>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